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3" r:id="rId6"/>
    <p:sldId id="270" r:id="rId7"/>
    <p:sldId id="262" r:id="rId8"/>
    <p:sldId id="264" r:id="rId9"/>
    <p:sldId id="269" r:id="rId10"/>
    <p:sldId id="260" r:id="rId11"/>
    <p:sldId id="261" r:id="rId12"/>
    <p:sldId id="265" r:id="rId13"/>
    <p:sldId id="266" r:id="rId14"/>
    <p:sldId id="271" r:id="rId15"/>
    <p:sldId id="276" r:id="rId16"/>
    <p:sldId id="277" r:id="rId17"/>
    <p:sldId id="278" r:id="rId18"/>
    <p:sldId id="279" r:id="rId19"/>
    <p:sldId id="267" r:id="rId20"/>
    <p:sldId id="268" r:id="rId21"/>
    <p:sldId id="274" r:id="rId22"/>
    <p:sldId id="272" r:id="rId23"/>
    <p:sldId id="273" r:id="rId24"/>
    <p:sldId id="275" r:id="rId25"/>
  </p:sldIdLst>
  <p:sldSz cx="9144000" cy="6858000" type="screen4x3"/>
  <p:notesSz cx="6858000" cy="9144000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2028" y="-8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B2829DF-953C-426E-AF4D-6D63132D2C4B}" type="datetimeFigureOut">
              <a:rPr lang="hu-HU"/>
              <a:pPr>
                <a:defRPr/>
              </a:pPr>
              <a:t>2010.09.08.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hu-HU" noProof="0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noProof="0" smtClean="0"/>
              <a:t>Mintaszöveg szerkesztése</a:t>
            </a:r>
          </a:p>
          <a:p>
            <a:pPr lvl="1"/>
            <a:r>
              <a:rPr lang="hu-HU" noProof="0" smtClean="0"/>
              <a:t>Második szint</a:t>
            </a:r>
          </a:p>
          <a:p>
            <a:pPr lvl="2"/>
            <a:r>
              <a:rPr lang="hu-HU" noProof="0" smtClean="0"/>
              <a:t>Harmadik szint</a:t>
            </a:r>
          </a:p>
          <a:p>
            <a:pPr lvl="3"/>
            <a:r>
              <a:rPr lang="hu-HU" noProof="0" smtClean="0"/>
              <a:t>Negyedik szint</a:t>
            </a:r>
          </a:p>
          <a:p>
            <a:pPr lvl="4"/>
            <a:r>
              <a:rPr lang="hu-HU" noProof="0" smtClean="0"/>
              <a:t>Ötödik szint</a:t>
            </a:r>
            <a:endParaRPr lang="hu-HU" noProof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1B46633-264A-44F9-BC08-3857490BCEE1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Diakép hely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smtClean="0"/>
          </a:p>
        </p:txBody>
      </p:sp>
      <p:sp>
        <p:nvSpPr>
          <p:cNvPr id="25603" name="Dia számának hely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301E174-1769-45D7-AB20-FD6132DA8457}" type="slidenum">
              <a:rPr lang="hu-H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hu-H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zis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Ellipszis 8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Cím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22" name="Alcím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hu-HU" smtClean="0"/>
              <a:t>Alcím mintájának szerkesztése</a:t>
            </a:r>
            <a:endParaRPr lang="en-US"/>
          </a:p>
        </p:txBody>
      </p:sp>
      <p:sp>
        <p:nvSpPr>
          <p:cNvPr id="6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A7F8128-AA11-4FF8-9C0A-894043E18FAF}" type="datetimeFigureOut">
              <a:rPr lang="hu-HU"/>
              <a:pPr>
                <a:defRPr/>
              </a:pPr>
              <a:t>2010.09.08.</a:t>
            </a:fld>
            <a:endParaRPr lang="hu-HU"/>
          </a:p>
        </p:txBody>
      </p:sp>
      <p:sp>
        <p:nvSpPr>
          <p:cNvPr id="7" name="Élőláb helye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hu-HU"/>
          </a:p>
        </p:txBody>
      </p:sp>
      <p:sp>
        <p:nvSpPr>
          <p:cNvPr id="8" name="Dia számának hely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DD409AD-ED9F-413E-988F-09DE7230BA23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átum helye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7B4743-45B7-4691-B635-13CB592D9E27}" type="datetimeFigureOut">
              <a:rPr lang="hu-HU"/>
              <a:pPr>
                <a:defRPr/>
              </a:pPr>
              <a:t>2010.09.08.</a:t>
            </a:fld>
            <a:endParaRPr lang="hu-HU"/>
          </a:p>
        </p:txBody>
      </p:sp>
      <p:sp>
        <p:nvSpPr>
          <p:cNvPr id="5" name="Élőláb helye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7C0807-3DB2-437D-975B-3813FC47E010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átum helye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17B296-D142-4BB0-8B54-608FC4CBB712}" type="datetimeFigureOut">
              <a:rPr lang="hu-HU"/>
              <a:pPr>
                <a:defRPr/>
              </a:pPr>
              <a:t>2010.09.08.</a:t>
            </a:fld>
            <a:endParaRPr lang="hu-HU"/>
          </a:p>
        </p:txBody>
      </p:sp>
      <p:sp>
        <p:nvSpPr>
          <p:cNvPr id="5" name="Élőláb helye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F2E7C8-92B6-42EE-962C-35EBE5400C0D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átum helye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DB6FC6-7192-4BE9-A457-8FB88C587997}" type="datetimeFigureOut">
              <a:rPr lang="hu-HU"/>
              <a:pPr>
                <a:defRPr/>
              </a:pPr>
              <a:t>2010.09.08.</a:t>
            </a:fld>
            <a:endParaRPr lang="hu-HU"/>
          </a:p>
        </p:txBody>
      </p:sp>
      <p:sp>
        <p:nvSpPr>
          <p:cNvPr id="5" name="Élőláb helye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AE67E5-5DC7-4E94-8CA4-B30E1E91E574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6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Téglalap 9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Ellipszis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Ellipszis 8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8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E608687-78AB-44CB-8ACD-079B7BE5D96C}" type="datetimeFigureOut">
              <a:rPr lang="hu-HU"/>
              <a:pPr>
                <a:defRPr/>
              </a:pPr>
              <a:t>2010.09.08.</a:t>
            </a:fld>
            <a:endParaRPr lang="hu-HU"/>
          </a:p>
        </p:txBody>
      </p:sp>
      <p:sp>
        <p:nvSpPr>
          <p:cNvPr id="9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hu-HU"/>
          </a:p>
        </p:txBody>
      </p:sp>
      <p:sp>
        <p:nvSpPr>
          <p:cNvPr id="10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177E6B3-EB93-472E-AA35-40233890A976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5" name="Dátum helye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6EC386-A671-4CE8-B1A8-60EA496144B7}" type="datetimeFigureOut">
              <a:rPr lang="hu-HU"/>
              <a:pPr>
                <a:defRPr/>
              </a:pPr>
              <a:t>2010.09.08.</a:t>
            </a:fld>
            <a:endParaRPr lang="hu-HU"/>
          </a:p>
        </p:txBody>
      </p:sp>
      <p:sp>
        <p:nvSpPr>
          <p:cNvPr id="6" name="Élőláb helye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CBB03E-6997-45C1-9DAF-F3095D5219E9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Tartalom helye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C0A256B-F989-40A2-ADF0-E3E07D086898}" type="datetimeFigureOut">
              <a:rPr lang="hu-HU"/>
              <a:pPr>
                <a:defRPr/>
              </a:pPr>
              <a:t>2010.09.08.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5A4355F-BA01-48E2-8E83-04A72E66788A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Dátum helye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7F7F46-B494-4166-9DFD-DA1E569E67AF}" type="datetimeFigureOut">
              <a:rPr lang="hu-HU"/>
              <a:pPr>
                <a:defRPr/>
              </a:pPr>
              <a:t>2010.09.08.</a:t>
            </a:fld>
            <a:endParaRPr lang="hu-HU"/>
          </a:p>
        </p:txBody>
      </p:sp>
      <p:sp>
        <p:nvSpPr>
          <p:cNvPr id="4" name="Élőláb helye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Dia számának helye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B383C0-E268-4D98-8645-456D468F8775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4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Téglalap 5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12A4315-4B9E-45A7-8ECE-61AE5D0235A5}" type="datetimeFigureOut">
              <a:rPr lang="hu-HU"/>
              <a:pPr>
                <a:defRPr/>
              </a:pPr>
              <a:t>2010.09.08.</a:t>
            </a:fld>
            <a:endParaRPr lang="hu-HU"/>
          </a:p>
        </p:txBody>
      </p:sp>
      <p:sp>
        <p:nvSpPr>
          <p:cNvPr id="5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F390077-EB8F-44AD-8F8D-FC622B5F8B08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82F00DB-5BA8-4908-A288-062B542BA687}" type="datetimeFigureOut">
              <a:rPr lang="hu-HU"/>
              <a:pPr>
                <a:defRPr/>
              </a:pPr>
              <a:t>2010.09.08.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62A02CC-8EE0-4D6A-B5F4-00A025B73913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églalap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 fontAlgn="auto">
              <a:lnSpc>
                <a:spcPts val="3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</a:endParaRPr>
          </a:p>
        </p:txBody>
      </p:sp>
      <p:sp>
        <p:nvSpPr>
          <p:cNvPr id="6" name="Folyamatábra: Feldolgozás 8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olyamatábra: Feldolgozás 9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hu-HU" noProof="0" smtClean="0"/>
              <a:t>Kép beszúrásához kattintson az ikonra</a:t>
            </a:r>
            <a:endParaRPr lang="en-US" noProof="0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8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66E4C06-0EC7-48A2-B2F0-C408D952BF19}" type="datetimeFigureOut">
              <a:rPr lang="hu-HU"/>
              <a:pPr>
                <a:defRPr/>
              </a:pPr>
              <a:t>2010.09.08.</a:t>
            </a:fld>
            <a:endParaRPr lang="hu-HU"/>
          </a:p>
        </p:txBody>
      </p:sp>
      <p:sp>
        <p:nvSpPr>
          <p:cNvPr id="9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hu-HU"/>
          </a:p>
        </p:txBody>
      </p:sp>
      <p:sp>
        <p:nvSpPr>
          <p:cNvPr id="10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120A345-BA5B-4A95-8D1F-D7A17B03D920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ör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Ellipszis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Fánk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Téglalap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Cím helye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1033" name="Szöveg helye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smtClean="0"/>
          </a:p>
        </p:txBody>
      </p:sp>
      <p:sp>
        <p:nvSpPr>
          <p:cNvPr id="24" name="Dátum helye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00294676-235F-4F07-B994-AA512C992F84}" type="datetimeFigureOut">
              <a:rPr lang="hu-HU"/>
              <a:pPr>
                <a:defRPr/>
              </a:pPr>
              <a:t>2010.09.08.</a:t>
            </a:fld>
            <a:endParaRPr lang="hu-HU"/>
          </a:p>
        </p:txBody>
      </p:sp>
      <p:sp>
        <p:nvSpPr>
          <p:cNvPr id="10" name="Élőláb helye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</a:defRPr>
            </a:lvl1pPr>
            <a:extLst/>
          </a:lstStyle>
          <a:p>
            <a:pPr>
              <a:defRPr/>
            </a:pPr>
            <a:endParaRPr lang="hu-HU"/>
          </a:p>
        </p:txBody>
      </p:sp>
      <p:sp>
        <p:nvSpPr>
          <p:cNvPr id="22" name="Dia számának helye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</a:defRPr>
            </a:lvl1pPr>
            <a:extLst/>
          </a:lstStyle>
          <a:p>
            <a:pPr>
              <a:defRPr/>
            </a:pPr>
            <a:fld id="{6ECD4B0D-5889-42B6-BD30-4B2972C40FC4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sp>
        <p:nvSpPr>
          <p:cNvPr id="15" name="Téglalap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5" r:id="rId2"/>
    <p:sldLayoutId id="2147483697" r:id="rId3"/>
    <p:sldLayoutId id="2147483694" r:id="rId4"/>
    <p:sldLayoutId id="2147483698" r:id="rId5"/>
    <p:sldLayoutId id="2147483693" r:id="rId6"/>
    <p:sldLayoutId id="2147483699" r:id="rId7"/>
    <p:sldLayoutId id="2147483700" r:id="rId8"/>
    <p:sldLayoutId id="2147483701" r:id="rId9"/>
    <p:sldLayoutId id="2147483692" r:id="rId10"/>
    <p:sldLayoutId id="214748369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-1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-1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-1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-18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-18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-18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-18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-18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47813" y="1196975"/>
            <a:ext cx="7407275" cy="147161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dirty="0" smtClean="0">
                <a:solidFill>
                  <a:schemeClr val="tx2">
                    <a:satMod val="130000"/>
                  </a:schemeClr>
                </a:solidFill>
              </a:rPr>
              <a:t>Újbuda Kulturális Városközpont</a:t>
            </a:r>
            <a:br>
              <a:rPr lang="hu-HU" dirty="0" smtClean="0">
                <a:solidFill>
                  <a:schemeClr val="tx2">
                    <a:satMod val="130000"/>
                  </a:schemeClr>
                </a:solidFill>
              </a:rPr>
            </a:br>
            <a:r>
              <a:rPr lang="hu-HU" dirty="0" smtClean="0">
                <a:solidFill>
                  <a:schemeClr val="tx2">
                    <a:satMod val="130000"/>
                  </a:schemeClr>
                </a:solidFill>
              </a:rPr>
              <a:t>projekt</a:t>
            </a:r>
            <a:endParaRPr lang="hu-HU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47813" y="3429000"/>
            <a:ext cx="7407275" cy="822325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hu-HU" dirty="0" smtClean="0"/>
              <a:t>KMOP – 2009-5.2.2/B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hu-HU" dirty="0"/>
          </a:p>
        </p:txBody>
      </p:sp>
      <p:sp>
        <p:nvSpPr>
          <p:cNvPr id="4" name="Alcím 2"/>
          <p:cNvSpPr txBox="1">
            <a:spLocks/>
          </p:cNvSpPr>
          <p:nvPr/>
        </p:nvSpPr>
        <p:spPr>
          <a:xfrm>
            <a:off x="1116013" y="5805488"/>
            <a:ext cx="7405687" cy="576262"/>
          </a:xfrm>
          <a:prstGeom prst="rect">
            <a:avLst/>
          </a:prstGeom>
        </p:spPr>
        <p:txBody>
          <a:bodyPr tIns="0">
            <a:normAutofit/>
          </a:bodyPr>
          <a:lstStyle/>
          <a:p>
            <a:pPr marL="27432" algn="r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r>
              <a:rPr lang="hu-HU" sz="2400" dirty="0">
                <a:solidFill>
                  <a:schemeClr val="tx2">
                    <a:shade val="30000"/>
                    <a:satMod val="150000"/>
                  </a:schemeClr>
                </a:solidFill>
                <a:latin typeface="+mn-lt"/>
              </a:rPr>
              <a:t>2010. j</a:t>
            </a:r>
            <a:r>
              <a:rPr lang="hu-HU" sz="2400" dirty="0" err="1">
                <a:solidFill>
                  <a:schemeClr val="tx2">
                    <a:shade val="30000"/>
                    <a:satMod val="150000"/>
                  </a:schemeClr>
                </a:solidFill>
                <a:latin typeface="+mn-lt"/>
              </a:rPr>
              <a:t>únius</a:t>
            </a:r>
            <a:r>
              <a:rPr lang="hu-HU" sz="2400" dirty="0">
                <a:solidFill>
                  <a:schemeClr val="tx2">
                    <a:shade val="30000"/>
                    <a:satMod val="150000"/>
                  </a:schemeClr>
                </a:solidFill>
                <a:latin typeface="+mn-lt"/>
              </a:rPr>
              <a:t> 30</a:t>
            </a:r>
            <a:r>
              <a:rPr lang="hu-HU" sz="2600" dirty="0">
                <a:solidFill>
                  <a:schemeClr val="tx2">
                    <a:shade val="30000"/>
                    <a:satMod val="150000"/>
                  </a:schemeClr>
                </a:solidFill>
                <a:latin typeface="+mn-lt"/>
              </a:rPr>
              <a:t>. </a:t>
            </a:r>
          </a:p>
          <a:p>
            <a:pPr marL="27432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hu-HU" sz="2600" dirty="0">
              <a:solidFill>
                <a:schemeClr val="tx2">
                  <a:shade val="30000"/>
                  <a:satMod val="150000"/>
                </a:schemeClr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b="1" dirty="0" smtClean="0">
                <a:solidFill>
                  <a:schemeClr val="tx2">
                    <a:satMod val="130000"/>
                  </a:schemeClr>
                </a:solidFill>
              </a:rPr>
              <a:t>A Bartók 32 Galéria terület és funkcióbővítő átalakítása</a:t>
            </a:r>
            <a:endParaRPr lang="hu-HU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87450" y="1447800"/>
            <a:ext cx="7747000" cy="4800600"/>
          </a:xfrm>
        </p:spPr>
        <p:txBody>
          <a:bodyPr>
            <a:normAutofit fontScale="77500" lnSpcReduction="20000"/>
          </a:bodyPr>
          <a:lstStyle/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hu-HU" dirty="0" smtClean="0"/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hu-HU" dirty="0" smtClean="0"/>
              <a:t>A projekt központi eleme, melynek tartalma:</a:t>
            </a:r>
          </a:p>
          <a:p>
            <a:pPr marL="806450" indent="-723900" eaLnBrk="1" fontAlgn="auto" hangingPunct="1">
              <a:lnSpc>
                <a:spcPct val="15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hu-HU" dirty="0" smtClean="0"/>
              <a:t>Kiállító- és rendezvényterek jelentős megnövelése</a:t>
            </a:r>
          </a:p>
          <a:p>
            <a:pPr marL="806450" indent="-723900" eaLnBrk="1" fontAlgn="auto" hangingPunct="1">
              <a:lnSpc>
                <a:spcPct val="15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hu-HU" dirty="0" smtClean="0"/>
              <a:t>A társasház udvarának lefedése, az udvar felett zöldtető kialakítása</a:t>
            </a:r>
          </a:p>
          <a:p>
            <a:pPr marL="806450" indent="-723900" eaLnBrk="1" fontAlgn="auto" hangingPunct="1">
              <a:lnSpc>
                <a:spcPct val="15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hu-HU" dirty="0" smtClean="0"/>
              <a:t>A térről nyíló galéria-bejárat, nagyobb befogadó képességű és színvonalasabb előtér </a:t>
            </a:r>
          </a:p>
          <a:p>
            <a:pPr marL="806450" indent="-723900" eaLnBrk="1" fontAlgn="auto" hangingPunct="1">
              <a:lnSpc>
                <a:spcPct val="15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hu-HU" dirty="0" smtClean="0"/>
              <a:t>Helyiségek akadálymentesítése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hu-H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b="1" dirty="0" smtClean="0">
                <a:solidFill>
                  <a:schemeClr val="tx2">
                    <a:satMod val="130000"/>
                  </a:schemeClr>
                </a:solidFill>
              </a:rPr>
              <a:t>A megvalósítás feltételei</a:t>
            </a:r>
            <a:r>
              <a:rPr lang="hu-HU" dirty="0" smtClean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hu-HU" dirty="0" smtClean="0">
                <a:solidFill>
                  <a:schemeClr val="tx2">
                    <a:satMod val="130000"/>
                  </a:schemeClr>
                </a:solidFill>
              </a:rPr>
            </a:br>
            <a:endParaRPr lang="hu-HU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24578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06450" lvl="1" indent="-723900" eaLnBrk="1" hangingPunct="1">
              <a:lnSpc>
                <a:spcPct val="130000"/>
              </a:lnSpc>
              <a:spcBef>
                <a:spcPts val="600"/>
              </a:spcBef>
              <a:buSzPct val="80000"/>
              <a:buFont typeface="Wingdings 2" pitchFamily="18" charset="2"/>
              <a:buChar char=""/>
            </a:pPr>
            <a:r>
              <a:rPr lang="hu-HU" sz="2500" smtClean="0"/>
              <a:t>A társasház közös tulajdonában levő udvar önkormányzati megvásárlása</a:t>
            </a:r>
          </a:p>
          <a:p>
            <a:pPr marL="806450" lvl="1" indent="-723900" eaLnBrk="1" hangingPunct="1">
              <a:lnSpc>
                <a:spcPct val="130000"/>
              </a:lnSpc>
              <a:spcBef>
                <a:spcPts val="600"/>
              </a:spcBef>
              <a:buSzPct val="80000"/>
              <a:buFont typeface="Wingdings 2" pitchFamily="18" charset="2"/>
              <a:buChar char=""/>
            </a:pPr>
            <a:r>
              <a:rPr lang="hu-HU" sz="2500" smtClean="0"/>
              <a:t>A társasház közös tulajdonában levő szolgálati lakás önkormányzati megvásárlása,</a:t>
            </a:r>
          </a:p>
          <a:p>
            <a:pPr marL="806450" lvl="1" indent="-723900" eaLnBrk="1" hangingPunct="1">
              <a:lnSpc>
                <a:spcPct val="130000"/>
              </a:lnSpc>
              <a:spcBef>
                <a:spcPts val="600"/>
              </a:spcBef>
              <a:buSzPct val="80000"/>
              <a:buFont typeface="Wingdings 2" pitchFamily="18" charset="2"/>
              <a:buChar char=""/>
            </a:pPr>
            <a:r>
              <a:rPr lang="hu-HU" sz="2500" smtClean="0"/>
              <a:t>Az udvari 19 m2-es garzon önkormányzati megvásárlása,</a:t>
            </a:r>
          </a:p>
          <a:p>
            <a:pPr marL="806450" lvl="1" indent="-723900" eaLnBrk="1" hangingPunct="1">
              <a:lnSpc>
                <a:spcPct val="130000"/>
              </a:lnSpc>
              <a:spcBef>
                <a:spcPts val="600"/>
              </a:spcBef>
              <a:buSzPct val="80000"/>
              <a:buFont typeface="Wingdings 2" pitchFamily="18" charset="2"/>
              <a:buChar char=""/>
            </a:pPr>
            <a:r>
              <a:rPr lang="hu-HU" sz="2500" smtClean="0"/>
              <a:t>hátsó udvari 73 m2-es kétszobás lakás önkormányzati megvásárlása.</a:t>
            </a:r>
          </a:p>
          <a:p>
            <a:pPr eaLnBrk="1" hangingPunct="1"/>
            <a:endParaRPr lang="hu-HU" smtClean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dirty="0" smtClean="0">
                <a:solidFill>
                  <a:schemeClr val="tx2">
                    <a:satMod val="130000"/>
                  </a:schemeClr>
                </a:solidFill>
              </a:rPr>
              <a:t>B32 Galéria bővítés tervei</a:t>
            </a:r>
            <a:endParaRPr lang="hu-HU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>
              <a:latin typeface="Gill Sans MT" pitchFamily="34" charset="-18"/>
            </a:endParaRPr>
          </a:p>
        </p:txBody>
      </p:sp>
      <p:pic>
        <p:nvPicPr>
          <p:cNvPr id="26627" name="Picture 1" descr="05-B32 munkako¦łzi fo¦łldszint"/>
          <p:cNvPicPr>
            <a:picLocks noChangeAspect="1" noChangeArrowheads="1"/>
          </p:cNvPicPr>
          <p:nvPr/>
        </p:nvPicPr>
        <p:blipFill>
          <a:blip r:embed="rId2" cstate="print">
            <a:lum bright="-24000" contrast="18000"/>
          </a:blip>
          <a:srcRect l="4546" t="7762" r="4108" b="8096"/>
          <a:stretch>
            <a:fillRect/>
          </a:stretch>
        </p:blipFill>
        <p:spPr bwMode="auto">
          <a:xfrm>
            <a:off x="441325" y="1196975"/>
            <a:ext cx="8667750" cy="564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dirty="0" smtClean="0">
                <a:solidFill>
                  <a:schemeClr val="tx2">
                    <a:satMod val="130000"/>
                  </a:schemeClr>
                </a:solidFill>
              </a:rPr>
              <a:t>B32 Galéria bővítés tervei</a:t>
            </a:r>
            <a:endParaRPr lang="hu-HU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>
              <a:latin typeface="Gill Sans MT" pitchFamily="34" charset="-18"/>
            </a:endParaRPr>
          </a:p>
        </p:txBody>
      </p:sp>
      <p:sp>
        <p:nvSpPr>
          <p:cNvPr id="27651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>
              <a:latin typeface="Gill Sans MT" pitchFamily="34" charset="-18"/>
            </a:endParaRPr>
          </a:p>
        </p:txBody>
      </p:sp>
      <p:pic>
        <p:nvPicPr>
          <p:cNvPr id="27652" name="Picture 1" descr="08-B32 C-C metszet"/>
          <p:cNvPicPr>
            <a:picLocks noChangeAspect="1" noChangeArrowheads="1"/>
          </p:cNvPicPr>
          <p:nvPr/>
        </p:nvPicPr>
        <p:blipFill>
          <a:blip r:embed="rId2" cstate="print">
            <a:lum bright="-18000" contrast="12000"/>
          </a:blip>
          <a:srcRect l="5286" t="3857" r="10912" b="39470"/>
          <a:stretch>
            <a:fillRect/>
          </a:stretch>
        </p:blipFill>
        <p:spPr bwMode="auto">
          <a:xfrm>
            <a:off x="-36513" y="1412875"/>
            <a:ext cx="9194801" cy="439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smtClean="0">
                <a:solidFill>
                  <a:schemeClr val="tx2">
                    <a:satMod val="130000"/>
                  </a:schemeClr>
                </a:solidFill>
              </a:rPr>
              <a:t>B32 Galéria bővítés tervei</a:t>
            </a:r>
            <a:endParaRPr lang="hu-HU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>
              <a:latin typeface="Gill Sans MT" pitchFamily="34" charset="-18"/>
            </a:endParaRPr>
          </a:p>
        </p:txBody>
      </p:sp>
      <p:pic>
        <p:nvPicPr>
          <p:cNvPr id="28675" name="Picture 1" descr="07-B32 A-A metszet"/>
          <p:cNvPicPr>
            <a:picLocks noChangeAspect="1" noChangeArrowheads="1"/>
          </p:cNvPicPr>
          <p:nvPr/>
        </p:nvPicPr>
        <p:blipFill>
          <a:blip r:embed="rId2" cstate="print">
            <a:lum bright="-18000" contrast="6000"/>
          </a:blip>
          <a:srcRect l="4546" t="4691" r="13893" b="32924"/>
          <a:stretch>
            <a:fillRect/>
          </a:stretch>
        </p:blipFill>
        <p:spPr bwMode="auto">
          <a:xfrm>
            <a:off x="127000" y="1700213"/>
            <a:ext cx="9053513" cy="489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/>
          </p:cNvSpPr>
          <p:nvPr>
            <p:ph type="title"/>
          </p:nvPr>
        </p:nvSpPr>
        <p:spPr bwMode="auto">
          <a:xfrm>
            <a:off x="1435100" y="274638"/>
            <a:ext cx="7499350" cy="850900"/>
          </a:xfrm>
          <a:noFill/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hu-HU" smtClean="0">
                <a:effectLst/>
              </a:rPr>
              <a:t>Zöldtető javaslatok</a:t>
            </a:r>
          </a:p>
        </p:txBody>
      </p:sp>
      <p:pic>
        <p:nvPicPr>
          <p:cNvPr id="41988" name="Picture 4" descr="peldak"/>
          <p:cNvPicPr>
            <a:picLocks noChangeAspect="1" noChangeArrowheads="1"/>
          </p:cNvPicPr>
          <p:nvPr/>
        </p:nvPicPr>
        <p:blipFill>
          <a:blip r:embed="rId2" cstate="print"/>
          <a:srcRect l="4871" t="15707" r="7246" b="15707"/>
          <a:stretch>
            <a:fillRect/>
          </a:stretch>
        </p:blipFill>
        <p:spPr bwMode="auto">
          <a:xfrm>
            <a:off x="971550" y="2090738"/>
            <a:ext cx="8172450" cy="47672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/>
          </p:cNvSpPr>
          <p:nvPr>
            <p:ph type="title"/>
          </p:nvPr>
        </p:nvSpPr>
        <p:spPr bwMode="auto">
          <a:noFill/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hu-HU" smtClean="0">
                <a:effectLst/>
              </a:rPr>
              <a:t>Zöldtető javaslat B32.</a:t>
            </a:r>
          </a:p>
        </p:txBody>
      </p:sp>
      <p:sp>
        <p:nvSpPr>
          <p:cNvPr id="4301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smtClean="0"/>
          </a:p>
        </p:txBody>
      </p:sp>
      <p:pic>
        <p:nvPicPr>
          <p:cNvPr id="43012" name="Picture 4" descr="zoldtetoB32"/>
          <p:cNvPicPr>
            <a:picLocks noChangeAspect="1" noChangeArrowheads="1"/>
          </p:cNvPicPr>
          <p:nvPr/>
        </p:nvPicPr>
        <p:blipFill>
          <a:blip r:embed="rId2" cstate="print"/>
          <a:srcRect b="4742"/>
          <a:stretch>
            <a:fillRect/>
          </a:stretch>
        </p:blipFill>
        <p:spPr bwMode="auto">
          <a:xfrm>
            <a:off x="1295400" y="1368425"/>
            <a:ext cx="7848600" cy="52292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/>
          </p:cNvSpPr>
          <p:nvPr>
            <p:ph type="title"/>
          </p:nvPr>
        </p:nvSpPr>
        <p:spPr bwMode="auto">
          <a:noFill/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hu-HU" smtClean="0">
                <a:effectLst/>
              </a:rPr>
              <a:t>Zöldtető javaslat B32</a:t>
            </a:r>
          </a:p>
        </p:txBody>
      </p:sp>
      <p:pic>
        <p:nvPicPr>
          <p:cNvPr id="44036" name="Picture 4" descr="zoldtetoB32"/>
          <p:cNvPicPr>
            <a:picLocks noChangeAspect="1" noChangeArrowheads="1"/>
          </p:cNvPicPr>
          <p:nvPr/>
        </p:nvPicPr>
        <p:blipFill>
          <a:blip r:embed="rId2" cstate="print"/>
          <a:srcRect l="25891" t="26779" r="20578" b="32378"/>
          <a:stretch>
            <a:fillRect/>
          </a:stretch>
        </p:blipFill>
        <p:spPr bwMode="auto">
          <a:xfrm>
            <a:off x="1042988" y="2006600"/>
            <a:ext cx="8101012" cy="43227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/>
          </p:cNvSpPr>
          <p:nvPr>
            <p:ph type="title"/>
          </p:nvPr>
        </p:nvSpPr>
        <p:spPr bwMode="auto">
          <a:noFill/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hu-HU" smtClean="0">
                <a:effectLst/>
              </a:rPr>
              <a:t>Zöldtető előnyei</a:t>
            </a:r>
          </a:p>
        </p:txBody>
      </p:sp>
      <p:sp>
        <p:nvSpPr>
          <p:cNvPr id="46083" name="Rectangle 3"/>
          <p:cNvSpPr>
            <a:spLocks noGrp="1"/>
          </p:cNvSpPr>
          <p:nvPr>
            <p:ph type="body" idx="1"/>
          </p:nvPr>
        </p:nvSpPr>
        <p:spPr>
          <a:xfrm>
            <a:off x="1435100" y="1447800"/>
            <a:ext cx="7499350" cy="5797550"/>
          </a:xfrm>
        </p:spPr>
        <p:txBody>
          <a:bodyPr/>
          <a:lstStyle/>
          <a:p>
            <a:pPr lvl="4">
              <a:lnSpc>
                <a:spcPct val="80000"/>
              </a:lnSpc>
              <a:buFont typeface="Wingdings 2" pitchFamily="18" charset="2"/>
              <a:buNone/>
            </a:pPr>
            <a:r>
              <a:rPr lang="hu-HU" sz="2800" smtClean="0"/>
              <a:t>-- az I. emelet magasságában—jobb fényviszonyok</a:t>
            </a:r>
          </a:p>
          <a:p>
            <a:pPr lvl="4">
              <a:lnSpc>
                <a:spcPct val="80000"/>
              </a:lnSpc>
              <a:buFont typeface="Wingdings 2" pitchFamily="18" charset="2"/>
              <a:buNone/>
            </a:pPr>
            <a:r>
              <a:rPr lang="hu-HU" sz="2800" smtClean="0"/>
              <a:t>-- csak a lakóké—nincs átjárás</a:t>
            </a:r>
          </a:p>
          <a:p>
            <a:pPr lvl="4">
              <a:lnSpc>
                <a:spcPct val="80000"/>
              </a:lnSpc>
              <a:buFont typeface="Wingdings 2" pitchFamily="18" charset="2"/>
              <a:buNone/>
            </a:pPr>
            <a:r>
              <a:rPr lang="hu-HU" sz="2800" smtClean="0"/>
              <a:t>-- esztétikus és jól használható</a:t>
            </a:r>
          </a:p>
          <a:p>
            <a:pPr lvl="4">
              <a:lnSpc>
                <a:spcPct val="80000"/>
              </a:lnSpc>
              <a:buFont typeface="Wingdings 2" pitchFamily="18" charset="2"/>
              <a:buNone/>
            </a:pPr>
            <a:r>
              <a:rPr lang="hu-HU" sz="2800" smtClean="0"/>
              <a:t>-- extenzív zöldtető</a:t>
            </a:r>
          </a:p>
          <a:p>
            <a:pPr lvl="4">
              <a:lnSpc>
                <a:spcPct val="80000"/>
              </a:lnSpc>
              <a:buFont typeface="Wingdings 2" pitchFamily="18" charset="2"/>
              <a:buNone/>
            </a:pPr>
            <a:r>
              <a:rPr lang="hu-HU" sz="2800" smtClean="0"/>
              <a:t>    • öntözést nem igényel</a:t>
            </a:r>
          </a:p>
          <a:p>
            <a:pPr lvl="4">
              <a:lnSpc>
                <a:spcPct val="80000"/>
              </a:lnSpc>
              <a:buFont typeface="Wingdings 2" pitchFamily="18" charset="2"/>
              <a:buNone/>
            </a:pPr>
            <a:r>
              <a:rPr lang="hu-HU" sz="2800" smtClean="0"/>
              <a:t>    • talajtakaró növényzet nem árnyékol</a:t>
            </a:r>
          </a:p>
          <a:p>
            <a:pPr lvl="4">
              <a:lnSpc>
                <a:spcPct val="80000"/>
              </a:lnSpc>
              <a:buFont typeface="Wingdings 2" pitchFamily="18" charset="2"/>
              <a:buNone/>
            </a:pPr>
            <a:r>
              <a:rPr lang="hu-HU" sz="2800" smtClean="0"/>
              <a:t>    • bokrok, futónövények dézsában v. ládában</a:t>
            </a:r>
          </a:p>
          <a:p>
            <a:pPr lvl="4">
              <a:lnSpc>
                <a:spcPct val="80000"/>
              </a:lnSpc>
              <a:buFont typeface="Wingdings 2" pitchFamily="18" charset="2"/>
              <a:buNone/>
            </a:pPr>
            <a:r>
              <a:rPr lang="hu-HU" sz="2800" smtClean="0"/>
              <a:t>-- jó hangszigetelő</a:t>
            </a:r>
          </a:p>
          <a:p>
            <a:pPr lvl="4">
              <a:lnSpc>
                <a:spcPct val="80000"/>
              </a:lnSpc>
              <a:buFont typeface="Wingdings 2" pitchFamily="18" charset="2"/>
              <a:buNone/>
            </a:pPr>
            <a:endParaRPr lang="hu-HU" sz="2800" smtClean="0"/>
          </a:p>
          <a:p>
            <a:pPr lvl="4">
              <a:lnSpc>
                <a:spcPct val="80000"/>
              </a:lnSpc>
              <a:buFont typeface="Wingdings 2" pitchFamily="18" charset="2"/>
              <a:buNone/>
            </a:pPr>
            <a:endParaRPr lang="hu-HU" sz="1800" smtClean="0"/>
          </a:p>
          <a:p>
            <a:pPr lvl="4">
              <a:lnSpc>
                <a:spcPct val="80000"/>
              </a:lnSpc>
              <a:buFont typeface="Wingdings 2" pitchFamily="18" charset="2"/>
              <a:buNone/>
            </a:pPr>
            <a:endParaRPr lang="hu-HU" sz="1800" smtClean="0"/>
          </a:p>
          <a:p>
            <a:pPr lvl="4">
              <a:lnSpc>
                <a:spcPct val="80000"/>
              </a:lnSpc>
              <a:buFont typeface="Wingdings 2" pitchFamily="18" charset="2"/>
              <a:buNone/>
            </a:pPr>
            <a:r>
              <a:rPr lang="hu-HU" sz="1800" smtClean="0"/>
              <a:t>    </a:t>
            </a:r>
          </a:p>
          <a:p>
            <a:pPr lvl="4">
              <a:lnSpc>
                <a:spcPct val="80000"/>
              </a:lnSpc>
              <a:buFont typeface="Wingdings 2" pitchFamily="18" charset="2"/>
              <a:buNone/>
            </a:pPr>
            <a:endParaRPr lang="hu-HU" sz="1800" smtClean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dirty="0" smtClean="0">
                <a:solidFill>
                  <a:schemeClr val="tx2">
                    <a:satMod val="130000"/>
                  </a:schemeClr>
                </a:solidFill>
              </a:rPr>
              <a:t>B32 Galéria bővítés tervei</a:t>
            </a:r>
            <a:endParaRPr lang="hu-HU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>
              <a:latin typeface="Gill Sans MT" pitchFamily="34" charset="-18"/>
            </a:endParaRPr>
          </a:p>
        </p:txBody>
      </p:sp>
      <p:sp>
        <p:nvSpPr>
          <p:cNvPr id="2969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>
              <a:latin typeface="Gill Sans MT" pitchFamily="34" charset="-18"/>
            </a:endParaRPr>
          </a:p>
        </p:txBody>
      </p:sp>
      <p:sp>
        <p:nvSpPr>
          <p:cNvPr id="2970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>
              <a:latin typeface="Gill Sans MT" pitchFamily="34" charset="-18"/>
            </a:endParaRPr>
          </a:p>
        </p:txBody>
      </p:sp>
      <p:pic>
        <p:nvPicPr>
          <p:cNvPr id="29701" name="Picture 1" descr="04-B32 munkako¦łzi pince"/>
          <p:cNvPicPr>
            <a:picLocks noChangeAspect="1" noChangeArrowheads="1"/>
          </p:cNvPicPr>
          <p:nvPr/>
        </p:nvPicPr>
        <p:blipFill>
          <a:blip r:embed="rId2" cstate="print">
            <a:lum bright="-30000" contrast="24000"/>
          </a:blip>
          <a:srcRect l="4546" t="7762" r="4848" b="8096"/>
          <a:stretch>
            <a:fillRect/>
          </a:stretch>
        </p:blipFill>
        <p:spPr bwMode="auto">
          <a:xfrm>
            <a:off x="1042988" y="1230313"/>
            <a:ext cx="7739062" cy="507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dirty="0" smtClean="0">
                <a:solidFill>
                  <a:schemeClr val="tx2">
                    <a:satMod val="130000"/>
                  </a:schemeClr>
                </a:solidFill>
              </a:rPr>
              <a:t>A projekt célja</a:t>
            </a:r>
            <a:br>
              <a:rPr lang="hu-HU" dirty="0" smtClean="0">
                <a:solidFill>
                  <a:schemeClr val="tx2">
                    <a:satMod val="130000"/>
                  </a:schemeClr>
                </a:solidFill>
              </a:rPr>
            </a:br>
            <a:endParaRPr lang="hu-HU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hu-HU" dirty="0" smtClean="0"/>
              <a:t>A </a:t>
            </a:r>
            <a:r>
              <a:rPr lang="hu-HU" dirty="0"/>
              <a:t>kerület </a:t>
            </a:r>
            <a:r>
              <a:rPr lang="hu-HU" b="1" dirty="0">
                <a:solidFill>
                  <a:schemeClr val="accent3">
                    <a:lumMod val="50000"/>
                  </a:schemeClr>
                </a:solidFill>
              </a:rPr>
              <a:t>kulturális központ</a:t>
            </a:r>
            <a:r>
              <a:rPr lang="hu-HU" dirty="0"/>
              <a:t>jának kiépítése, </a:t>
            </a:r>
            <a:endParaRPr lang="hu-HU" dirty="0" smtClean="0"/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hu-HU" dirty="0" smtClean="0"/>
              <a:t> </a:t>
            </a:r>
            <a:r>
              <a:rPr lang="hu-HU" dirty="0"/>
              <a:t>olyan </a:t>
            </a:r>
            <a:r>
              <a:rPr lang="hu-HU" b="1" dirty="0">
                <a:solidFill>
                  <a:schemeClr val="accent3">
                    <a:lumMod val="50000"/>
                  </a:schemeClr>
                </a:solidFill>
              </a:rPr>
              <a:t>kulturális funkciók koncentrált telepítése</a:t>
            </a:r>
            <a:r>
              <a:rPr lang="hu-HU" dirty="0"/>
              <a:t>, amelyek a kerület lakói számára a mainál kedvezőbb színvonalasabb </a:t>
            </a:r>
            <a:r>
              <a:rPr lang="hu-HU" b="1" dirty="0">
                <a:solidFill>
                  <a:schemeClr val="accent3">
                    <a:lumMod val="50000"/>
                  </a:schemeClr>
                </a:solidFill>
              </a:rPr>
              <a:t>közművelődési, szabadidő-eltöltési lehetőségek</a:t>
            </a:r>
            <a:r>
              <a:rPr lang="hu-HU" dirty="0"/>
              <a:t>et tudnak kínálni, ill. </a:t>
            </a:r>
            <a:r>
              <a:rPr lang="hu-HU" dirty="0" smtClean="0"/>
              <a:t>a </a:t>
            </a:r>
            <a:r>
              <a:rPr lang="hu-HU" dirty="0"/>
              <a:t>kerületbe látogatók, turisták számára vonzerőt teremtenek.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hu-HU" dirty="0" smtClean="0"/>
              <a:t>a mainál </a:t>
            </a:r>
            <a:r>
              <a:rPr lang="hu-HU" b="1" dirty="0" smtClean="0">
                <a:solidFill>
                  <a:schemeClr val="accent3">
                    <a:lumMod val="50000"/>
                  </a:schemeClr>
                </a:solidFill>
              </a:rPr>
              <a:t>kulturáltabb közterületi állapotok </a:t>
            </a:r>
            <a:r>
              <a:rPr lang="hu-HU" dirty="0" smtClean="0"/>
              <a:t>megteremtése</a:t>
            </a:r>
            <a:r>
              <a:rPr lang="hu-HU" dirty="0"/>
              <a:t>, </a:t>
            </a:r>
            <a:endParaRPr lang="hu-HU" dirty="0" smtClean="0"/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hu-HU" dirty="0" smtClean="0"/>
              <a:t>a </a:t>
            </a:r>
            <a:r>
              <a:rPr lang="hu-HU" dirty="0"/>
              <a:t>gyalogos gépjárműforgalomtól mentes </a:t>
            </a:r>
            <a:r>
              <a:rPr lang="hu-HU" b="1" dirty="0">
                <a:solidFill>
                  <a:schemeClr val="accent3">
                    <a:lumMod val="50000"/>
                  </a:schemeClr>
                </a:solidFill>
              </a:rPr>
              <a:t>közterületek növelése</a:t>
            </a:r>
            <a:r>
              <a:rPr lang="hu-HU" dirty="0"/>
              <a:t>, pihenő-helyek kijelölése.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hu-H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dirty="0" smtClean="0">
                <a:solidFill>
                  <a:schemeClr val="tx2">
                    <a:satMod val="130000"/>
                  </a:schemeClr>
                </a:solidFill>
              </a:rPr>
              <a:t>B32 Galéria bővítés tervei</a:t>
            </a:r>
            <a:endParaRPr lang="hu-HU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>
              <a:latin typeface="Gill Sans MT" pitchFamily="34" charset="-18"/>
            </a:endParaRPr>
          </a:p>
        </p:txBody>
      </p:sp>
      <p:sp>
        <p:nvSpPr>
          <p:cNvPr id="3072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>
              <a:latin typeface="Gill Sans MT" pitchFamily="34" charset="-18"/>
            </a:endParaRPr>
          </a:p>
        </p:txBody>
      </p:sp>
      <p:sp>
        <p:nvSpPr>
          <p:cNvPr id="3072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>
              <a:latin typeface="Gill Sans MT" pitchFamily="34" charset="-18"/>
            </a:endParaRPr>
          </a:p>
        </p:txBody>
      </p:sp>
      <p:sp>
        <p:nvSpPr>
          <p:cNvPr id="3072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>
              <a:latin typeface="Gill Sans MT" pitchFamily="34" charset="-18"/>
            </a:endParaRPr>
          </a:p>
        </p:txBody>
      </p:sp>
      <p:pic>
        <p:nvPicPr>
          <p:cNvPr id="30726" name="Picture 1" descr="06-B32 munkako¦łzi gale¦üria"/>
          <p:cNvPicPr>
            <a:picLocks noChangeAspect="1" noChangeArrowheads="1"/>
          </p:cNvPicPr>
          <p:nvPr/>
        </p:nvPicPr>
        <p:blipFill>
          <a:blip r:embed="rId2" cstate="print">
            <a:lum bright="-30000" contrast="30000"/>
          </a:blip>
          <a:srcRect l="4546" t="7191" r="4108" b="8096"/>
          <a:stretch>
            <a:fillRect/>
          </a:stretch>
        </p:blipFill>
        <p:spPr bwMode="auto">
          <a:xfrm>
            <a:off x="1258888" y="1412875"/>
            <a:ext cx="7653337" cy="501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dirty="0" smtClean="0">
                <a:solidFill>
                  <a:schemeClr val="tx2">
                    <a:satMod val="130000"/>
                  </a:schemeClr>
                </a:solidFill>
              </a:rPr>
              <a:t>Megvalósítás részletei</a:t>
            </a:r>
            <a:endParaRPr lang="hu-HU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435100" y="1652588"/>
            <a:ext cx="7499350" cy="4800600"/>
          </a:xfrm>
        </p:spPr>
        <p:txBody>
          <a:bodyPr>
            <a:noAutofit/>
          </a:bodyPr>
          <a:lstStyle/>
          <a:p>
            <a:pPr marL="365760" indent="-283464" eaLnBrk="1" fontAlgn="auto" hangingPunct="1">
              <a:lnSpc>
                <a:spcPct val="11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hu-HU" sz="1900" dirty="0" smtClean="0"/>
              <a:t>A kivitelezés előre láthatóan </a:t>
            </a:r>
            <a:r>
              <a:rPr lang="hu-HU" sz="1900" b="1" dirty="0" smtClean="0">
                <a:solidFill>
                  <a:schemeClr val="accent3">
                    <a:lumMod val="50000"/>
                  </a:schemeClr>
                </a:solidFill>
              </a:rPr>
              <a:t>2011-ben kezdődik</a:t>
            </a:r>
          </a:p>
          <a:p>
            <a:pPr marL="365760" indent="-283464" eaLnBrk="1" fontAlgn="auto" hangingPunct="1">
              <a:lnSpc>
                <a:spcPct val="11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hu-HU" sz="1900" dirty="0" smtClean="0"/>
              <a:t>A lakók számára elsősorban a zöldtető kialakítása lesz érezhető, mely ideális esetben </a:t>
            </a:r>
            <a:r>
              <a:rPr lang="hu-HU" sz="1900" b="1" dirty="0" smtClean="0">
                <a:solidFill>
                  <a:schemeClr val="accent3">
                    <a:lumMod val="50000"/>
                  </a:schemeClr>
                </a:solidFill>
              </a:rPr>
              <a:t>2 hónap alatt elkészül</a:t>
            </a:r>
            <a:r>
              <a:rPr lang="hu-HU" sz="1900" dirty="0" smtClean="0"/>
              <a:t>, a többi kivitelezési munka már a zöld tetővel lefedett galérián belül folyik majd</a:t>
            </a:r>
            <a:endParaRPr lang="hu-HU" sz="19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365760" indent="-283464" eaLnBrk="1" fontAlgn="auto" hangingPunct="1">
              <a:lnSpc>
                <a:spcPct val="11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hu-HU" sz="1900" dirty="0" smtClean="0"/>
              <a:t>Az udvar lefedésére szolgáló zöld tető az első emeleti szinten és a felette lévő szinten elhelyezkedő </a:t>
            </a:r>
            <a:r>
              <a:rPr lang="hu-HU" sz="1900" b="1" dirty="0" smtClean="0">
                <a:solidFill>
                  <a:schemeClr val="accent3">
                    <a:lumMod val="50000"/>
                  </a:schemeClr>
                </a:solidFill>
              </a:rPr>
              <a:t>lakások szellőzését és füst-elvezetését nem befolyásolja</a:t>
            </a:r>
            <a:r>
              <a:rPr lang="hu-HU" sz="1900" dirty="0" smtClean="0"/>
              <a:t>, mivel a zárt lefedés csak a galériára vonatkozik</a:t>
            </a:r>
          </a:p>
          <a:p>
            <a:pPr marL="365760" indent="-283464" eaLnBrk="1" fontAlgn="auto" hangingPunct="1">
              <a:lnSpc>
                <a:spcPct val="11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hu-HU" sz="1900" dirty="0" smtClean="0"/>
              <a:t>A </a:t>
            </a:r>
            <a:r>
              <a:rPr lang="hu-HU" sz="1900" b="1" dirty="0" smtClean="0">
                <a:solidFill>
                  <a:schemeClr val="accent3">
                    <a:lumMod val="50000"/>
                  </a:schemeClr>
                </a:solidFill>
              </a:rPr>
              <a:t>tűzvédelmi utasítások maradéktalan betartását </a:t>
            </a:r>
            <a:r>
              <a:rPr lang="hu-HU" sz="1900" dirty="0" smtClean="0"/>
              <a:t>a tűzoltóság  engedélye garantálja</a:t>
            </a:r>
          </a:p>
          <a:p>
            <a:pPr marL="365760" indent="-283464" eaLnBrk="1" fontAlgn="auto" hangingPunct="1">
              <a:lnSpc>
                <a:spcPct val="11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hu-HU" sz="1900" dirty="0" smtClean="0"/>
              <a:t>A </a:t>
            </a:r>
            <a:r>
              <a:rPr lang="hu-HU" sz="1900" b="1" dirty="0" smtClean="0">
                <a:solidFill>
                  <a:schemeClr val="accent3">
                    <a:lumMod val="50000"/>
                  </a:schemeClr>
                </a:solidFill>
              </a:rPr>
              <a:t>menekülési útvonal </a:t>
            </a:r>
            <a:r>
              <a:rPr lang="hu-HU" sz="1900" dirty="0" smtClean="0"/>
              <a:t>a belső (lefedésre kerülő) udvar és a hátsó kis udvar esetében is biztosítva lesz, a vonatkozó jogszabályi előírásoknak megfelelően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dirty="0" smtClean="0">
                <a:solidFill>
                  <a:schemeClr val="tx2">
                    <a:satMod val="130000"/>
                  </a:schemeClr>
                </a:solidFill>
              </a:rPr>
              <a:t>A projekt megvalósításának előnyei</a:t>
            </a:r>
            <a:endParaRPr lang="hu-HU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2770" name="Tartalom helye 2"/>
          <p:cNvSpPr>
            <a:spLocks noGrp="1"/>
          </p:cNvSpPr>
          <p:nvPr>
            <p:ph idx="1"/>
          </p:nvPr>
        </p:nvSpPr>
        <p:spPr>
          <a:xfrm>
            <a:off x="1435100" y="1581150"/>
            <a:ext cx="7499350" cy="4800600"/>
          </a:xfrm>
        </p:spPr>
        <p:txBody>
          <a:bodyPr/>
          <a:lstStyle/>
          <a:p>
            <a:pPr eaLnBrk="1" hangingPunct="1">
              <a:lnSpc>
                <a:spcPct val="140000"/>
              </a:lnSpc>
            </a:pPr>
            <a:r>
              <a:rPr lang="hu-HU" sz="1800" smtClean="0"/>
              <a:t>Az udvar esetében 23 700 000.- Ft, míg a szolgálati lakás esetében 14 184 324.- Ft, összesen </a:t>
            </a:r>
            <a:r>
              <a:rPr lang="hu-HU" sz="1800" b="1" smtClean="0">
                <a:solidFill>
                  <a:srgbClr val="611617"/>
                </a:solidFill>
              </a:rPr>
              <a:t>37 884324</a:t>
            </a:r>
            <a:r>
              <a:rPr lang="hu-HU" sz="1800" smtClean="0"/>
              <a:t>.- Ft társasházi bevétel</a:t>
            </a:r>
          </a:p>
          <a:p>
            <a:pPr eaLnBrk="1" hangingPunct="1">
              <a:lnSpc>
                <a:spcPct val="140000"/>
              </a:lnSpc>
            </a:pPr>
            <a:r>
              <a:rPr lang="hu-HU" sz="1800" smtClean="0"/>
              <a:t>Az Önkormányzati tulajdonrész növekedésének arányában további kb évi </a:t>
            </a:r>
            <a:r>
              <a:rPr lang="hu-HU" sz="1800" b="1" smtClean="0">
                <a:solidFill>
                  <a:srgbClr val="611617"/>
                </a:solidFill>
              </a:rPr>
              <a:t>600.000.- Ft</a:t>
            </a:r>
            <a:r>
              <a:rPr lang="hu-HU" sz="1800" smtClean="0"/>
              <a:t>, közös költségből származó társasházi többletbevétel</a:t>
            </a:r>
          </a:p>
          <a:p>
            <a:pPr eaLnBrk="1" hangingPunct="1">
              <a:lnSpc>
                <a:spcPct val="140000"/>
              </a:lnSpc>
            </a:pPr>
            <a:r>
              <a:rPr lang="hu-HU" sz="1800" smtClean="0"/>
              <a:t>2 darab pincerekeszt megvásárlása (értékbecslés alapján összesen </a:t>
            </a:r>
            <a:r>
              <a:rPr lang="hu-HU" sz="1800" b="1" smtClean="0">
                <a:solidFill>
                  <a:srgbClr val="611617"/>
                </a:solidFill>
              </a:rPr>
              <a:t>680 eFt </a:t>
            </a:r>
            <a:r>
              <a:rPr lang="hu-HU" sz="1800" smtClean="0"/>
              <a:t>értékben) . Ez a társasház tulajdonában lévő pinceszint teljes </a:t>
            </a:r>
            <a:r>
              <a:rPr lang="hu-HU" sz="1800" b="1" smtClean="0">
                <a:solidFill>
                  <a:srgbClr val="611617"/>
                </a:solidFill>
              </a:rPr>
              <a:t>körbejárhatóságát és megközelítését nem érinti</a:t>
            </a:r>
            <a:r>
              <a:rPr lang="hu-HU" sz="1800" smtClean="0"/>
              <a:t>, a csererekeszek (</a:t>
            </a:r>
            <a:r>
              <a:rPr lang="hu-HU" sz="1800" b="1" smtClean="0">
                <a:solidFill>
                  <a:srgbClr val="611617"/>
                </a:solidFill>
              </a:rPr>
              <a:t>jobb megközelíthetőség </a:t>
            </a:r>
            <a:r>
              <a:rPr lang="hu-HU" sz="1800" smtClean="0"/>
              <a:t>mellett) biztosíthatóak.</a:t>
            </a:r>
          </a:p>
          <a:p>
            <a:pPr eaLnBrk="1" hangingPunct="1">
              <a:lnSpc>
                <a:spcPct val="140000"/>
              </a:lnSpc>
            </a:pPr>
            <a:r>
              <a:rPr lang="hu-HU" sz="1800" smtClean="0"/>
              <a:t>Az újonnan épülő zöldtető lehetőséget ad a lakók számára egy új, részben </a:t>
            </a:r>
            <a:r>
              <a:rPr lang="hu-HU" sz="1800" b="1" smtClean="0">
                <a:solidFill>
                  <a:srgbClr val="611617"/>
                </a:solidFill>
              </a:rPr>
              <a:t>füvesített</a:t>
            </a:r>
            <a:r>
              <a:rPr lang="hu-HU" sz="1800" smtClean="0"/>
              <a:t>, felülről </a:t>
            </a:r>
            <a:r>
              <a:rPr lang="hu-HU" sz="1800" b="1" smtClean="0">
                <a:solidFill>
                  <a:srgbClr val="611617"/>
                </a:solidFill>
              </a:rPr>
              <a:t>nyitott udvar </a:t>
            </a:r>
            <a:r>
              <a:rPr lang="hu-HU" sz="1800" smtClean="0"/>
              <a:t>használatára</a:t>
            </a:r>
          </a:p>
          <a:p>
            <a:pPr eaLnBrk="1" hangingPunct="1">
              <a:lnSpc>
                <a:spcPct val="80000"/>
              </a:lnSpc>
            </a:pPr>
            <a:endParaRPr lang="hu-HU" sz="1800" smtClean="0"/>
          </a:p>
          <a:p>
            <a:pPr eaLnBrk="1" hangingPunct="1">
              <a:lnSpc>
                <a:spcPct val="80000"/>
              </a:lnSpc>
            </a:pPr>
            <a:endParaRPr lang="hu-HU" sz="1800" smtClean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dirty="0" smtClean="0">
                <a:solidFill>
                  <a:schemeClr val="tx2">
                    <a:satMod val="130000"/>
                  </a:schemeClr>
                </a:solidFill>
              </a:rPr>
              <a:t>A projekt megvalósításának előnyei</a:t>
            </a:r>
            <a:endParaRPr lang="hu-HU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365760" indent="-283464" eaLnBrk="1" fontAlgn="auto" hangingPunct="1">
              <a:lnSpc>
                <a:spcPct val="16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hu-HU" dirty="0" smtClean="0"/>
              <a:t>Az udvart lefedő zöld tető </a:t>
            </a:r>
            <a:r>
              <a:rPr lang="hu-HU" b="1" dirty="0" smtClean="0">
                <a:solidFill>
                  <a:schemeClr val="accent3">
                    <a:lumMod val="50000"/>
                  </a:schemeClr>
                </a:solidFill>
              </a:rPr>
              <a:t>kiváló hang- és hőszigetelő tulajdonságok</a:t>
            </a:r>
            <a:r>
              <a:rPr lang="hu-HU" dirty="0" smtClean="0"/>
              <a:t>kal rendelkezik, a galéria üzemeltetésével keletkező zajok nem fogják a lakók nyugalmát zavarni</a:t>
            </a:r>
          </a:p>
          <a:p>
            <a:pPr marL="365760" indent="-283464" eaLnBrk="1" fontAlgn="auto" hangingPunct="1">
              <a:lnSpc>
                <a:spcPct val="16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hu-HU" dirty="0" smtClean="0"/>
              <a:t>A társasházi üzlethelyiségek funkciója átalakul – kulturális kereskedelem, galériák – a </a:t>
            </a:r>
            <a:r>
              <a:rPr lang="hu-HU" b="1" dirty="0" smtClean="0">
                <a:solidFill>
                  <a:schemeClr val="accent3">
                    <a:lumMod val="50000"/>
                  </a:schemeClr>
                </a:solidFill>
              </a:rPr>
              <a:t>korábbi irritáló funkciók megszűnnek</a:t>
            </a:r>
          </a:p>
          <a:p>
            <a:pPr marL="365760" indent="-283464" eaLnBrk="1" fontAlgn="auto" hangingPunct="1">
              <a:lnSpc>
                <a:spcPct val="16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hu-HU" dirty="0" smtClean="0"/>
              <a:t>A lakók jelenlegi bejárata változatlanul megmarad mind a két lépcsőház kizárólag a lakók számára lesz megközelíthető.– a </a:t>
            </a:r>
            <a:r>
              <a:rPr lang="hu-HU" b="1" dirty="0" smtClean="0">
                <a:solidFill>
                  <a:schemeClr val="accent3">
                    <a:lumMod val="50000"/>
                  </a:schemeClr>
                </a:solidFill>
              </a:rPr>
              <a:t>földszinten folyó tevékenységek elzártan, a lakókörnyezettől függetlenül fognak zajlani</a:t>
            </a:r>
            <a:r>
              <a:rPr lang="hu-HU" dirty="0" smtClean="0"/>
              <a:t>.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hu-HU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hu-HU" dirty="0" smtClean="0"/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hu-HU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87450" y="1125538"/>
            <a:ext cx="7497763" cy="4800600"/>
          </a:xfrm>
        </p:spPr>
        <p:txBody>
          <a:bodyPr>
            <a:normAutofit/>
          </a:bodyPr>
          <a:lstStyle/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hu-HU" dirty="0" smtClean="0"/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hu-HU" dirty="0" smtClean="0"/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hu-HU" dirty="0" smtClean="0"/>
          </a:p>
          <a:p>
            <a:pPr marL="365760" indent="-283464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hu-HU" b="1" dirty="0" smtClean="0">
                <a:solidFill>
                  <a:schemeClr val="accent3">
                    <a:lumMod val="50000"/>
                  </a:schemeClr>
                </a:solidFill>
              </a:rPr>
              <a:t>Köszönjük a figyelmet!</a:t>
            </a:r>
            <a:endParaRPr lang="hu-HU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dirty="0" smtClean="0">
                <a:solidFill>
                  <a:schemeClr val="tx2">
                    <a:satMod val="130000"/>
                  </a:schemeClr>
                </a:solidFill>
              </a:rPr>
              <a:t>A Kulturális Városközpont akcióterülete</a:t>
            </a:r>
            <a:endParaRPr lang="hu-HU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16386" name="Tartalom helye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258888" y="1927225"/>
            <a:ext cx="7675562" cy="416560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dirty="0" smtClean="0">
                <a:solidFill>
                  <a:schemeClr val="tx2">
                    <a:satMod val="130000"/>
                  </a:schemeClr>
                </a:solidFill>
              </a:rPr>
              <a:t>Pályázati elemek</a:t>
            </a:r>
            <a:endParaRPr lang="hu-HU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435100" y="1447800"/>
            <a:ext cx="7499350" cy="5221288"/>
          </a:xfrm>
        </p:spPr>
        <p:txBody>
          <a:bodyPr>
            <a:normAutofit fontScale="92500" lnSpcReduction="20000"/>
          </a:bodyPr>
          <a:lstStyle/>
          <a:p>
            <a:pPr marL="365760" indent="-283464" eaLnBrk="1" fontAlgn="auto" hangingPunct="1">
              <a:lnSpc>
                <a:spcPct val="110000"/>
              </a:lnSpc>
              <a:spcAft>
                <a:spcPts val="600"/>
              </a:spcAft>
              <a:buFont typeface="Wingdings 2"/>
              <a:buChar char=""/>
              <a:defRPr/>
            </a:pPr>
            <a:r>
              <a:rPr lang="hu-HU" dirty="0" smtClean="0"/>
              <a:t>Bartók 32 Galéria tér és funkcióbővítő átalakítása</a:t>
            </a:r>
          </a:p>
          <a:p>
            <a:pPr marL="365760" indent="-283464" eaLnBrk="1" fontAlgn="auto" hangingPunct="1">
              <a:lnSpc>
                <a:spcPct val="110000"/>
              </a:lnSpc>
              <a:spcAft>
                <a:spcPts val="600"/>
              </a:spcAft>
              <a:buFont typeface="Wingdings 2"/>
              <a:buChar char=""/>
              <a:defRPr/>
            </a:pPr>
            <a:r>
              <a:rPr lang="hu-HU" dirty="0" smtClean="0"/>
              <a:t>Helytörténeti Múzeum létrehozása</a:t>
            </a:r>
          </a:p>
          <a:p>
            <a:pPr marL="365760" indent="-283464" eaLnBrk="1" fontAlgn="auto" hangingPunct="1">
              <a:lnSpc>
                <a:spcPct val="110000"/>
              </a:lnSpc>
              <a:spcAft>
                <a:spcPts val="600"/>
              </a:spcAft>
              <a:buFont typeface="Wingdings 2"/>
              <a:buChar char=""/>
              <a:defRPr/>
            </a:pPr>
            <a:r>
              <a:rPr lang="hu-HU" dirty="0" smtClean="0"/>
              <a:t>Gárdonyi szobor körüli tér funkcióbővítő átalakítása</a:t>
            </a:r>
          </a:p>
          <a:p>
            <a:pPr marL="365760" indent="-283464" eaLnBrk="1" fontAlgn="auto" hangingPunct="1">
              <a:lnSpc>
                <a:spcPct val="110000"/>
              </a:lnSpc>
              <a:spcAft>
                <a:spcPts val="600"/>
              </a:spcAft>
              <a:buFont typeface="Wingdings 2"/>
              <a:buChar char=""/>
              <a:defRPr/>
            </a:pPr>
            <a:r>
              <a:rPr lang="hu-HU" dirty="0" smtClean="0"/>
              <a:t>Kulturális kereskedelmi célú üzlethelyiségek kialakítása</a:t>
            </a:r>
          </a:p>
          <a:p>
            <a:pPr marL="365760" indent="-283464" eaLnBrk="1" fontAlgn="auto" hangingPunct="1">
              <a:lnSpc>
                <a:spcPct val="110000"/>
              </a:lnSpc>
              <a:spcAft>
                <a:spcPts val="600"/>
              </a:spcAft>
              <a:buFont typeface="Wingdings 2"/>
              <a:buChar char=""/>
              <a:defRPr/>
            </a:pPr>
            <a:r>
              <a:rPr lang="hu-HU" dirty="0" err="1" smtClean="0"/>
              <a:t>Soft</a:t>
            </a:r>
            <a:r>
              <a:rPr lang="hu-HU" dirty="0" smtClean="0"/>
              <a:t> elemek: helyi kötődést elősegítő civil akciók, szellemi örökség bemutatását szolgáló rendezvények</a:t>
            </a:r>
            <a:endParaRPr lang="hu-H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b="1" dirty="0" smtClean="0">
                <a:solidFill>
                  <a:schemeClr val="tx2">
                    <a:satMod val="130000"/>
                  </a:schemeClr>
                </a:solidFill>
              </a:rPr>
              <a:t>Gárdonyi Szobor körüli köztér funkcióbővítő átalakítása</a:t>
            </a:r>
            <a:endParaRPr lang="hu-HU" b="1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435100" y="1652588"/>
            <a:ext cx="7499350" cy="4800600"/>
          </a:xfrm>
        </p:spPr>
        <p:txBody>
          <a:bodyPr>
            <a:normAutofit fontScale="85000" lnSpcReduction="10000"/>
          </a:bodyPr>
          <a:lstStyle/>
          <a:p>
            <a:pPr marL="365760" indent="-283464" eaLnBrk="1" fontAlgn="auto" hangingPunct="1">
              <a:lnSpc>
                <a:spcPct val="15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hu-HU" dirty="0" smtClean="0"/>
              <a:t>A Bartók Béla út terület mögötti szakasza korlátolt forgalmi övezetté válik</a:t>
            </a:r>
          </a:p>
          <a:p>
            <a:pPr marL="365760" indent="-283464" eaLnBrk="1" fontAlgn="auto" hangingPunct="1">
              <a:lnSpc>
                <a:spcPct val="15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hu-HU" dirty="0" smtClean="0"/>
              <a:t>A Szobor körüli rész zöldterületté alakul</a:t>
            </a:r>
          </a:p>
          <a:p>
            <a:pPr marL="365760" indent="-283464" eaLnBrk="1" fontAlgn="auto" hangingPunct="1">
              <a:lnSpc>
                <a:spcPct val="15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hu-HU" dirty="0" smtClean="0"/>
              <a:t>A terület korlátolt forgalmi övezetté válása jelentősen csökkenteni fogja a térség zajszintjét, levegő CO2 tartalmát, így hozzájárul egy egészséges környezet kialakításához</a:t>
            </a:r>
            <a:endParaRPr lang="hu-H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b="1" dirty="0" smtClean="0">
                <a:solidFill>
                  <a:schemeClr val="tx2">
                    <a:satMod val="130000"/>
                  </a:schemeClr>
                </a:solidFill>
              </a:rPr>
              <a:t>Gárdonyi Szobor körüli köztér funkcióbővítő átalakítása</a:t>
            </a:r>
            <a:endParaRPr lang="hu-HU" b="1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19458" name="Kép 4"/>
          <p:cNvPicPr>
            <a:picLocks noChangeAspect="1" noChangeArrowheads="1"/>
          </p:cNvPicPr>
          <p:nvPr/>
        </p:nvPicPr>
        <p:blipFill>
          <a:blip r:embed="rId2" cstate="print">
            <a:lum bright="-12000" contrast="-18000"/>
          </a:blip>
          <a:srcRect/>
          <a:stretch>
            <a:fillRect/>
          </a:stretch>
        </p:blipFill>
        <p:spPr bwMode="auto">
          <a:xfrm>
            <a:off x="1259632" y="1628800"/>
            <a:ext cx="7632700" cy="504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dirty="0" smtClean="0">
                <a:solidFill>
                  <a:schemeClr val="tx2">
                    <a:satMod val="130000"/>
                  </a:schemeClr>
                </a:solidFill>
              </a:rPr>
              <a:t>Helytörténeti Múzeum létrehozása</a:t>
            </a:r>
            <a:endParaRPr lang="hu-HU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hu-HU" dirty="0" smtClean="0"/>
              <a:t>A korábban raktárként hasznosított helyiségek felújítása, a helytörténeti gyűjtemény bemutatására alkalmassá tétele, a kiállítóterek egymással összenyitása,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hu-HU" dirty="0" smtClean="0"/>
              <a:t>Interaktív vetítőterem/bemutató/kutató helyek létrehozása,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hu-HU" dirty="0" smtClean="0"/>
              <a:t>Helytörténeti klub, lokálpatrióta kör befogadására, közösségi munkára és összejövetelekre alkalmas helyiség(</a:t>
            </a:r>
            <a:r>
              <a:rPr lang="hu-HU" dirty="0" err="1" smtClean="0"/>
              <a:t>ek</a:t>
            </a:r>
            <a:r>
              <a:rPr lang="hu-HU" dirty="0" smtClean="0"/>
              <a:t>) kialakítása,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hu-HU" dirty="0" smtClean="0"/>
              <a:t>Az épület akadálymentesítése.</a:t>
            </a:r>
            <a:endParaRPr lang="hu-H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dirty="0" smtClean="0">
                <a:solidFill>
                  <a:schemeClr val="tx2">
                    <a:satMod val="130000"/>
                  </a:schemeClr>
                </a:solidFill>
              </a:rPr>
              <a:t>Kulturális kereskedelmi célú üzlethelyiségek kialakítása</a:t>
            </a:r>
            <a:endParaRPr lang="hu-HU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365760" indent="-283464" eaLnBrk="1" fontAlgn="auto" hangingPunct="1">
              <a:lnSpc>
                <a:spcPct val="15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hu-HU" dirty="0" smtClean="0"/>
              <a:t>Bartók Béla u. 32 (Szonáta;  szolgálati lakás helyiségek)</a:t>
            </a:r>
          </a:p>
          <a:p>
            <a:pPr marL="365760" indent="-283464" eaLnBrk="1" fontAlgn="auto" hangingPunct="1">
              <a:lnSpc>
                <a:spcPct val="15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hu-HU" dirty="0" smtClean="0"/>
              <a:t>Bartók Béla u. 29.</a:t>
            </a:r>
          </a:p>
          <a:p>
            <a:pPr marL="365760" indent="-283464" eaLnBrk="1" fontAlgn="auto" hangingPunct="1">
              <a:lnSpc>
                <a:spcPct val="15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hu-HU" dirty="0" smtClean="0"/>
              <a:t>Bercsényi u. 7. </a:t>
            </a: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hu-HU" dirty="0" smtClean="0"/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hu-HU" b="1" dirty="0" smtClean="0"/>
              <a:t>Üzlethelyiségek pályázat útján való bérbeadása kulturális kereskedelmi </a:t>
            </a:r>
            <a:r>
              <a:rPr lang="hu-HU" dirty="0" smtClean="0"/>
              <a:t>funkcióra (elsősorban galériák részére)</a:t>
            </a:r>
            <a:endParaRPr lang="hu-H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dirty="0" err="1" smtClean="0">
                <a:solidFill>
                  <a:schemeClr val="tx2">
                    <a:satMod val="130000"/>
                  </a:schemeClr>
                </a:solidFill>
              </a:rPr>
              <a:t>Soft</a:t>
            </a:r>
            <a:r>
              <a:rPr lang="hu-HU" dirty="0" smtClean="0">
                <a:solidFill>
                  <a:schemeClr val="tx2">
                    <a:satMod val="130000"/>
                  </a:schemeClr>
                </a:solidFill>
              </a:rPr>
              <a:t> elemek</a:t>
            </a:r>
            <a:endParaRPr lang="hu-HU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84138" indent="-1588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hu-HU" b="1" dirty="0" smtClean="0"/>
              <a:t>Civil szervezetek által önkormányzati támogatással megvalósuló</a:t>
            </a:r>
          </a:p>
          <a:p>
            <a:pPr marL="541338" indent="-458788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hu-HU" b="1" dirty="0" smtClean="0"/>
              <a:t>szellemi örökség bemutatását szolgáló kapcsolódó rendezvények, </a:t>
            </a:r>
          </a:p>
          <a:p>
            <a:pPr marL="541338" indent="-458788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hu-HU" b="1" dirty="0" smtClean="0"/>
              <a:t>helyi kötődést, identitást erősítő akciók</a:t>
            </a:r>
          </a:p>
          <a:p>
            <a:pPr marL="84138" indent="-1588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hu-HU" dirty="0" smtClean="0"/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hu-HU" dirty="0" smtClean="0"/>
              <a:t> </a:t>
            </a:r>
          </a:p>
          <a:p>
            <a:pPr marL="722313" indent="44450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hu-HU" dirty="0" smtClean="0"/>
              <a:t>szabadtéri programok</a:t>
            </a:r>
          </a:p>
          <a:p>
            <a:pPr marL="722313" indent="44450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hu-HU" dirty="0" smtClean="0"/>
              <a:t>szabadtéri kiállítás, festészeti akciók</a:t>
            </a:r>
          </a:p>
          <a:p>
            <a:pPr marL="722313" indent="44450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hu-HU" dirty="0" smtClean="0"/>
              <a:t>iparművészeti kiállítás és vásár</a:t>
            </a:r>
          </a:p>
          <a:p>
            <a:pPr marL="722313" indent="44450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hu-HU" dirty="0" err="1" smtClean="0"/>
              <a:t>street-art</a:t>
            </a:r>
            <a:r>
              <a:rPr lang="hu-HU" dirty="0" smtClean="0"/>
              <a:t> programok</a:t>
            </a:r>
          </a:p>
          <a:p>
            <a:pPr marL="722313" indent="44450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hu-HU" dirty="0" smtClean="0"/>
              <a:t>utcai performance-ok</a:t>
            </a:r>
          </a:p>
          <a:p>
            <a:pPr marL="722313" indent="44450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hu-HU" dirty="0" err="1" smtClean="0"/>
              <a:t>újbudai</a:t>
            </a:r>
            <a:r>
              <a:rPr lang="hu-HU" dirty="0" smtClean="0"/>
              <a:t> hírességek – közönségtalálkozó, fórumok</a:t>
            </a:r>
          </a:p>
          <a:p>
            <a:pPr marL="722313" indent="44450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hu-HU" dirty="0" err="1" smtClean="0"/>
              <a:t>összművészeti</a:t>
            </a:r>
            <a:r>
              <a:rPr lang="hu-HU" dirty="0" smtClean="0"/>
              <a:t> fesztiválhoz kapcsolódó rendezvények</a:t>
            </a:r>
          </a:p>
          <a:p>
            <a:pPr marL="722313" indent="44450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hu-HU" dirty="0" smtClean="0"/>
              <a:t>szakmai fórumok, civil párbeszéd 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hu-H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apforduló">
  <a:themeElements>
    <a:clrScheme name="Napforduló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Napforduló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Napforduló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510</TotalTime>
  <Words>619</Words>
  <Application>Microsoft Office PowerPoint</Application>
  <PresentationFormat>Diavetítés a képernyőre (4:3 oldalarány)</PresentationFormat>
  <Paragraphs>99</Paragraphs>
  <Slides>24</Slides>
  <Notes>1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24</vt:i4>
      </vt:variant>
    </vt:vector>
  </HeadingPairs>
  <TitlesOfParts>
    <vt:vector size="25" baseType="lpstr">
      <vt:lpstr>Napforduló</vt:lpstr>
      <vt:lpstr>Újbuda Kulturális Városközpont projekt</vt:lpstr>
      <vt:lpstr>A projekt célja </vt:lpstr>
      <vt:lpstr>A Kulturális Városközpont akcióterülete</vt:lpstr>
      <vt:lpstr>Pályázati elemek</vt:lpstr>
      <vt:lpstr>Gárdonyi Szobor körüli köztér funkcióbővítő átalakítása</vt:lpstr>
      <vt:lpstr>Gárdonyi Szobor körüli köztér funkcióbővítő átalakítása</vt:lpstr>
      <vt:lpstr>Helytörténeti Múzeum létrehozása</vt:lpstr>
      <vt:lpstr>Kulturális kereskedelmi célú üzlethelyiségek kialakítása</vt:lpstr>
      <vt:lpstr>Soft elemek</vt:lpstr>
      <vt:lpstr>A Bartók 32 Galéria terület és funkcióbővítő átalakítása</vt:lpstr>
      <vt:lpstr>A megvalósítás feltételei </vt:lpstr>
      <vt:lpstr>B32 Galéria bővítés tervei</vt:lpstr>
      <vt:lpstr>B32 Galéria bővítés tervei</vt:lpstr>
      <vt:lpstr>B32 Galéria bővítés tervei</vt:lpstr>
      <vt:lpstr>Zöldtető javaslatok</vt:lpstr>
      <vt:lpstr>Zöldtető javaslat B32.</vt:lpstr>
      <vt:lpstr>Zöldtető javaslat B32</vt:lpstr>
      <vt:lpstr>Zöldtető előnyei</vt:lpstr>
      <vt:lpstr>B32 Galéria bővítés tervei</vt:lpstr>
      <vt:lpstr>B32 Galéria bővítés tervei</vt:lpstr>
      <vt:lpstr>Megvalósítás részletei</vt:lpstr>
      <vt:lpstr>A projekt megvalósításának előnyei</vt:lpstr>
      <vt:lpstr>A projekt megvalósításának előnyei</vt:lpstr>
      <vt:lpstr>24. dia</vt:lpstr>
    </vt:vector>
  </TitlesOfParts>
  <Company>X-Centrum Nonprofit Kft.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Újbuda Kulturális Városközpont</dc:title>
  <dc:creator>Papp Erika</dc:creator>
  <cp:lastModifiedBy>Andras</cp:lastModifiedBy>
  <cp:revision>13</cp:revision>
  <dcterms:created xsi:type="dcterms:W3CDTF">2010-06-28T08:57:34Z</dcterms:created>
  <dcterms:modified xsi:type="dcterms:W3CDTF">2010-09-08T08:44:55Z</dcterms:modified>
</cp:coreProperties>
</file>